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75" r:id="rId3"/>
    <p:sldId id="276" r:id="rId4"/>
    <p:sldId id="256" r:id="rId5"/>
    <p:sldId id="257" r:id="rId6"/>
    <p:sldId id="259" r:id="rId7"/>
    <p:sldId id="260" r:id="rId8"/>
    <p:sldId id="269" r:id="rId9"/>
    <p:sldId id="262" r:id="rId10"/>
    <p:sldId id="267" r:id="rId11"/>
    <p:sldId id="264" r:id="rId12"/>
    <p:sldId id="268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 snapToGrid="0"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6F4C3-CE98-4CD3-BF00-A68BAC16750B}" type="datetimeFigureOut">
              <a:rPr lang="en-US" smtClean="0"/>
              <a:t>5/26/2013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55F08-06FD-4CA3-84E7-35B9DEFFD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31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55F08-06FD-4CA3-84E7-35B9DEFFDB8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30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DE92-D392-47D0-BDCC-275980FAD6B2}" type="datetimeFigureOut">
              <a:rPr lang="en-US" smtClean="0"/>
              <a:t>5/26/2013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2CDEC-7E69-4F8C-91D8-0A5DC4CEE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25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DE92-D392-47D0-BDCC-275980FAD6B2}" type="datetimeFigureOut">
              <a:rPr lang="en-US" smtClean="0"/>
              <a:t>5/26/2013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2CDEC-7E69-4F8C-91D8-0A5DC4CEE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27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DE92-D392-47D0-BDCC-275980FAD6B2}" type="datetimeFigureOut">
              <a:rPr lang="en-US" smtClean="0"/>
              <a:t>5/26/2013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2CDEC-7E69-4F8C-91D8-0A5DC4CEE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67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28CE-276B-4AB5-8475-C898407659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BFD38-ECA4-4A77-A959-F7BDA5A798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692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28CE-276B-4AB5-8475-C898407659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BFD38-ECA4-4A77-A959-F7BDA5A798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558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28CE-276B-4AB5-8475-C898407659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BFD38-ECA4-4A77-A959-F7BDA5A798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828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28CE-276B-4AB5-8475-C898407659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BFD38-ECA4-4A77-A959-F7BDA5A798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0554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28CE-276B-4AB5-8475-C898407659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BFD38-ECA4-4A77-A959-F7BDA5A798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235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28CE-276B-4AB5-8475-C898407659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BFD38-ECA4-4A77-A959-F7BDA5A798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8987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28CE-276B-4AB5-8475-C898407659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BFD38-ECA4-4A77-A959-F7BDA5A798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1282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28CE-276B-4AB5-8475-C898407659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BFD38-ECA4-4A77-A959-F7BDA5A798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367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DE92-D392-47D0-BDCC-275980FAD6B2}" type="datetimeFigureOut">
              <a:rPr lang="en-US" smtClean="0"/>
              <a:t>5/26/2013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2CDEC-7E69-4F8C-91D8-0A5DC4CEE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8172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28CE-276B-4AB5-8475-C898407659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BFD38-ECA4-4A77-A959-F7BDA5A798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2629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28CE-276B-4AB5-8475-C898407659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BFD38-ECA4-4A77-A959-F7BDA5A798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5198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28CE-276B-4AB5-8475-C898407659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BFD38-ECA4-4A77-A959-F7BDA5A798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075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DE92-D392-47D0-BDCC-275980FAD6B2}" type="datetimeFigureOut">
              <a:rPr lang="en-US" smtClean="0"/>
              <a:t>5/26/2013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2CDEC-7E69-4F8C-91D8-0A5DC4CEE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05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DE92-D392-47D0-BDCC-275980FAD6B2}" type="datetimeFigureOut">
              <a:rPr lang="en-US" smtClean="0"/>
              <a:t>5/26/2013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2CDEC-7E69-4F8C-91D8-0A5DC4CEE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672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DE92-D392-47D0-BDCC-275980FAD6B2}" type="datetimeFigureOut">
              <a:rPr lang="en-US" smtClean="0"/>
              <a:t>5/26/2013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2CDEC-7E69-4F8C-91D8-0A5DC4CEE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34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DE92-D392-47D0-BDCC-275980FAD6B2}" type="datetimeFigureOut">
              <a:rPr lang="en-US" smtClean="0"/>
              <a:t>5/26/2013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2CDEC-7E69-4F8C-91D8-0A5DC4CEE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908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DE92-D392-47D0-BDCC-275980FAD6B2}" type="datetimeFigureOut">
              <a:rPr lang="en-US" smtClean="0"/>
              <a:t>5/26/2013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2CDEC-7E69-4F8C-91D8-0A5DC4CEE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37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DE92-D392-47D0-BDCC-275980FAD6B2}" type="datetimeFigureOut">
              <a:rPr lang="en-US" smtClean="0"/>
              <a:t>5/26/2013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2CDEC-7E69-4F8C-91D8-0A5DC4CEE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151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DE92-D392-47D0-BDCC-275980FAD6B2}" type="datetimeFigureOut">
              <a:rPr lang="en-US" smtClean="0"/>
              <a:t>5/26/2013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2CDEC-7E69-4F8C-91D8-0A5DC4CEE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136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DDE92-D392-47D0-BDCC-275980FAD6B2}" type="datetimeFigureOut">
              <a:rPr lang="en-US" smtClean="0"/>
              <a:t>5/26/2013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2CDEC-7E69-4F8C-91D8-0A5DC4CEE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067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028CE-276B-4AB5-8475-C898407659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BFD38-ECA4-4A77-A959-F7BDA5A798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227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2999"/>
            <a:ext cx="9144000" cy="57343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9905" y="1965278"/>
            <a:ext cx="828419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166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36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3600" b="1">
                <a:solidFill>
                  <a:schemeClr val="tx1"/>
                </a:solidFill>
              </a:rPr>
              <a:t>Periodic Trends in Ionization Energy</a:t>
            </a:r>
          </a:p>
        </p:txBody>
      </p:sp>
      <p:pic>
        <p:nvPicPr>
          <p:cNvPr id="23555" name="Picture 3" descr="E:\BURNS folder\CH07\FG07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76200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77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51164" y="762001"/>
            <a:ext cx="7716981" cy="1856508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Aharoni" pitchFamily="2" charset="-79"/>
                <a:cs typeface="Aharoni" pitchFamily="2" charset="-79"/>
              </a:rPr>
              <a:t>Be</a:t>
            </a:r>
            <a:r>
              <a:rPr lang="en-US" sz="28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2800" dirty="0" smtClean="0">
                <a:latin typeface="BurigangaMJ" pitchFamily="2" charset="0"/>
                <a:cs typeface="ArhialkhanMJ" pitchFamily="2" charset="0"/>
              </a:rPr>
              <a:t>I</a:t>
            </a: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 B</a:t>
            </a:r>
            <a:r>
              <a:rPr lang="en-US" sz="2800" dirty="0" smtClean="0">
                <a:latin typeface="BurigangaMJ" pitchFamily="2" charset="0"/>
                <a:cs typeface="Aharoni" pitchFamily="2" charset="-79"/>
              </a:rPr>
              <a:t> </a:t>
            </a:r>
            <a:r>
              <a:rPr lang="en-US" sz="2800" dirty="0" smtClean="0"/>
              <a:t> </a:t>
            </a:r>
            <a:r>
              <a:rPr lang="en-US" sz="2800" dirty="0" err="1">
                <a:latin typeface="BurigangaMJ" pitchFamily="2" charset="0"/>
              </a:rPr>
              <a:t>Gi</a:t>
            </a:r>
            <a:r>
              <a:rPr lang="en-US" sz="2800" dirty="0">
                <a:latin typeface="BurigangaMJ" pitchFamily="2" charset="0"/>
              </a:rPr>
              <a:t> </a:t>
            </a:r>
            <a:r>
              <a:rPr lang="en-US" sz="2800" dirty="0" err="1">
                <a:latin typeface="BurigangaMJ" pitchFamily="2" charset="0"/>
              </a:rPr>
              <a:t>g‡a</a:t>
            </a:r>
            <a:r>
              <a:rPr lang="en-US" sz="2800" dirty="0">
                <a:latin typeface="BurigangaMJ" pitchFamily="2" charset="0"/>
              </a:rPr>
              <a:t>¨ †</a:t>
            </a:r>
            <a:r>
              <a:rPr lang="en-US" sz="2800" dirty="0" err="1">
                <a:latin typeface="BurigangaMJ" pitchFamily="2" charset="0"/>
              </a:rPr>
              <a:t>KvbwUi</a:t>
            </a:r>
            <a:r>
              <a:rPr lang="en-US" sz="2800" dirty="0">
                <a:latin typeface="BurigangaMJ" pitchFamily="2" charset="0"/>
              </a:rPr>
              <a:t> </a:t>
            </a:r>
            <a:r>
              <a:rPr lang="en-US" sz="2800" dirty="0" err="1" smtClean="0">
                <a:latin typeface="BurigangaMJ" pitchFamily="2" charset="0"/>
              </a:rPr>
              <a:t>AvqbxKib</a:t>
            </a:r>
            <a:r>
              <a:rPr lang="en-US" sz="2800" dirty="0" smtClean="0">
                <a:latin typeface="BurigangaMJ" pitchFamily="2" charset="0"/>
              </a:rPr>
              <a:t> </a:t>
            </a:r>
            <a:r>
              <a:rPr lang="en-US" sz="2800" dirty="0">
                <a:latin typeface="BurigangaMJ" pitchFamily="2" charset="0"/>
              </a:rPr>
              <a:t>kw³i </a:t>
            </a:r>
            <a:r>
              <a:rPr lang="en-US" sz="2800" dirty="0" err="1">
                <a:latin typeface="BurigangaMJ" pitchFamily="2" charset="0"/>
              </a:rPr>
              <a:t>gvb</a:t>
            </a:r>
            <a:r>
              <a:rPr lang="en-US" sz="2800" dirty="0">
                <a:latin typeface="BurigangaMJ" pitchFamily="2" charset="0"/>
              </a:rPr>
              <a:t> †</a:t>
            </a:r>
            <a:r>
              <a:rPr lang="en-US" sz="2800" dirty="0" err="1">
                <a:latin typeface="BurigangaMJ" pitchFamily="2" charset="0"/>
              </a:rPr>
              <a:t>ewk</a:t>
            </a:r>
            <a:r>
              <a:rPr lang="en-US" sz="2800" dirty="0">
                <a:latin typeface="BurigangaMJ" pitchFamily="2" charset="0"/>
              </a:rPr>
              <a:t> </a:t>
            </a:r>
            <a:r>
              <a:rPr lang="en-US" sz="2800" dirty="0" err="1">
                <a:latin typeface="BurigangaMJ" pitchFamily="2" charset="0"/>
              </a:rPr>
              <a:t>Ges</a:t>
            </a:r>
            <a:r>
              <a:rPr lang="en-US" sz="2800" dirty="0">
                <a:latin typeface="BurigangaMJ" pitchFamily="2" charset="0"/>
              </a:rPr>
              <a:t> †Kb?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761999" y="2479964"/>
            <a:ext cx="7024255" cy="3158836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Be(4)              </a:t>
            </a:r>
            <a:r>
              <a:rPr lang="en-US" dirty="0">
                <a:solidFill>
                  <a:schemeClr val="tx1"/>
                </a:solidFill>
              </a:rPr>
              <a:t>1s</a:t>
            </a:r>
            <a:r>
              <a:rPr lang="en-US" baseline="30000" dirty="0">
                <a:solidFill>
                  <a:schemeClr val="tx1"/>
                </a:solidFill>
              </a:rPr>
              <a:t>2 </a:t>
            </a:r>
            <a:r>
              <a:rPr lang="en-US" u="sng" dirty="0">
                <a:solidFill>
                  <a:schemeClr val="tx1"/>
                </a:solidFill>
              </a:rPr>
              <a:t>2s</a:t>
            </a:r>
            <a:r>
              <a:rPr lang="en-US" u="sng" baseline="30000" dirty="0">
                <a:solidFill>
                  <a:schemeClr val="tx1"/>
                </a:solidFill>
              </a:rPr>
              <a:t>2</a:t>
            </a:r>
            <a:endParaRPr lang="en-US" u="sng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B(5)              1s</a:t>
            </a:r>
            <a:r>
              <a:rPr lang="en-US" baseline="30000" dirty="0">
                <a:solidFill>
                  <a:schemeClr val="tx1"/>
                </a:solidFill>
              </a:rPr>
              <a:t>2 </a:t>
            </a:r>
            <a:r>
              <a:rPr lang="en-US" u="sng" dirty="0">
                <a:solidFill>
                  <a:schemeClr val="tx1"/>
                </a:solidFill>
              </a:rPr>
              <a:t>2s</a:t>
            </a:r>
            <a:r>
              <a:rPr lang="en-US" u="sng" baseline="30000" dirty="0">
                <a:solidFill>
                  <a:schemeClr val="tx1"/>
                </a:solidFill>
              </a:rPr>
              <a:t>2</a:t>
            </a:r>
            <a:r>
              <a:rPr lang="en-US" u="sng" dirty="0">
                <a:solidFill>
                  <a:schemeClr val="tx1"/>
                </a:solidFill>
              </a:rPr>
              <a:t>2p</a:t>
            </a:r>
            <a:r>
              <a:rPr lang="en-US" u="sng" baseline="30000" dirty="0">
                <a:solidFill>
                  <a:schemeClr val="tx1"/>
                </a:solidFill>
              </a:rPr>
              <a:t>1</a:t>
            </a:r>
            <a:endParaRPr lang="en-US" u="sng" dirty="0">
              <a:solidFill>
                <a:schemeClr val="tx1"/>
              </a:solidFill>
            </a:endParaRPr>
          </a:p>
          <a:p>
            <a:pPr algn="l"/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898073" y="2757055"/>
            <a:ext cx="997527" cy="138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704109" y="3380509"/>
            <a:ext cx="997527" cy="138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2434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300" dirty="0" err="1">
                <a:latin typeface="ArhialkhanMJ" pitchFamily="2" charset="0"/>
                <a:cs typeface="ArhialkhanMJ" pitchFamily="2" charset="0"/>
              </a:rPr>
              <a:t>g~j¨vqb</a:t>
            </a:r>
            <a:r>
              <a:rPr lang="en-US" sz="73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>
              <a:latin typeface="ArhialkhanMJ" pitchFamily="2" charset="0"/>
              <a:cs typeface="Arhialkhan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10945" cy="121227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N </a:t>
            </a:r>
            <a:r>
              <a:rPr lang="en-US" dirty="0" smtClean="0">
                <a:latin typeface="BurigangaMJ" pitchFamily="2" charset="0"/>
                <a:cs typeface="ArhialkhanMJ" pitchFamily="2" charset="0"/>
              </a:rPr>
              <a:t>I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O</a:t>
            </a:r>
            <a:r>
              <a:rPr lang="en-US" dirty="0" smtClean="0">
                <a:latin typeface="BurigangaMJ" pitchFamily="2" charset="0"/>
                <a:cs typeface="Aharoni" pitchFamily="2" charset="-79"/>
              </a:rPr>
              <a:t> </a:t>
            </a:r>
            <a:r>
              <a:rPr lang="en-US" dirty="0" smtClean="0"/>
              <a:t> </a:t>
            </a:r>
            <a:r>
              <a:rPr lang="en-US" dirty="0" err="1">
                <a:latin typeface="BurigangaMJ" pitchFamily="2" charset="0"/>
              </a:rPr>
              <a:t>Gi</a:t>
            </a:r>
            <a:r>
              <a:rPr lang="en-US" dirty="0">
                <a:latin typeface="BurigangaMJ" pitchFamily="2" charset="0"/>
              </a:rPr>
              <a:t> </a:t>
            </a:r>
            <a:r>
              <a:rPr lang="en-US" dirty="0" err="1">
                <a:latin typeface="BurigangaMJ" pitchFamily="2" charset="0"/>
              </a:rPr>
              <a:t>g‡a</a:t>
            </a:r>
            <a:r>
              <a:rPr lang="en-US" dirty="0">
                <a:latin typeface="BurigangaMJ" pitchFamily="2" charset="0"/>
              </a:rPr>
              <a:t>¨ †</a:t>
            </a:r>
            <a:r>
              <a:rPr lang="en-US" dirty="0" err="1">
                <a:latin typeface="BurigangaMJ" pitchFamily="2" charset="0"/>
              </a:rPr>
              <a:t>KvbwUi</a:t>
            </a:r>
            <a:r>
              <a:rPr lang="en-US" dirty="0">
                <a:latin typeface="BurigangaMJ" pitchFamily="2" charset="0"/>
              </a:rPr>
              <a:t> </a:t>
            </a:r>
            <a:r>
              <a:rPr lang="en-US" dirty="0" err="1">
                <a:latin typeface="BurigangaMJ" pitchFamily="2" charset="0"/>
              </a:rPr>
              <a:t>AvqbxKib</a:t>
            </a:r>
            <a:r>
              <a:rPr lang="en-US" dirty="0">
                <a:latin typeface="BurigangaMJ" pitchFamily="2" charset="0"/>
              </a:rPr>
              <a:t> kw³i </a:t>
            </a:r>
            <a:r>
              <a:rPr lang="en-US" dirty="0" err="1">
                <a:latin typeface="BurigangaMJ" pitchFamily="2" charset="0"/>
              </a:rPr>
              <a:t>gvb</a:t>
            </a:r>
            <a:r>
              <a:rPr lang="en-US" dirty="0">
                <a:latin typeface="BurigangaMJ" pitchFamily="2" charset="0"/>
              </a:rPr>
              <a:t> †</a:t>
            </a:r>
            <a:r>
              <a:rPr lang="en-US" dirty="0" err="1">
                <a:latin typeface="BurigangaMJ" pitchFamily="2" charset="0"/>
              </a:rPr>
              <a:t>ewk</a:t>
            </a:r>
            <a:r>
              <a:rPr lang="en-US" dirty="0">
                <a:latin typeface="BurigangaMJ" pitchFamily="2" charset="0"/>
              </a:rPr>
              <a:t> </a:t>
            </a:r>
            <a:r>
              <a:rPr lang="en-US" dirty="0" err="1">
                <a:latin typeface="BurigangaMJ" pitchFamily="2" charset="0"/>
              </a:rPr>
              <a:t>Ges</a:t>
            </a:r>
            <a:r>
              <a:rPr lang="en-US" dirty="0">
                <a:latin typeface="BurigangaMJ" pitchFamily="2" charset="0"/>
              </a:rPr>
              <a:t> †Kb?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12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>
                <a:latin typeface="ArhialkhanMJ" pitchFamily="2" charset="0"/>
                <a:cs typeface="ArhialkhanMJ" pitchFamily="2" charset="0"/>
              </a:rPr>
              <a:t>evwoi</a:t>
            </a:r>
            <a:r>
              <a:rPr lang="en-US" sz="60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6000" dirty="0" err="1">
                <a:latin typeface="ArhialkhanMJ" pitchFamily="2" charset="0"/>
                <a:cs typeface="ArhialkhanMJ" pitchFamily="2" charset="0"/>
              </a:rPr>
              <a:t>KvR</a:t>
            </a:r>
            <a:endParaRPr lang="en-US" sz="6000" dirty="0">
              <a:latin typeface="ArhialkhanMJ" pitchFamily="2" charset="0"/>
              <a:cs typeface="Arhialkhan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haroni" pitchFamily="2" charset="-79"/>
                <a:cs typeface="Aharoni" pitchFamily="2" charset="-79"/>
              </a:rPr>
              <a:t>Na </a:t>
            </a:r>
            <a:r>
              <a:rPr lang="en-US" dirty="0" smtClean="0">
                <a:latin typeface="ArhialkhanMJ" pitchFamily="2" charset="0"/>
                <a:cs typeface="ArhialkhanMJ" pitchFamily="2" charset="0"/>
              </a:rPr>
              <a:t>I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K</a:t>
            </a:r>
            <a:r>
              <a:rPr lang="en-US" dirty="0" smtClean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dirty="0" err="1">
                <a:latin typeface="ArhialkhanMJ" pitchFamily="2" charset="0"/>
                <a:cs typeface="ArhialkhanMJ" pitchFamily="2" charset="0"/>
              </a:rPr>
              <a:t>Gi</a:t>
            </a:r>
            <a:r>
              <a:rPr lang="en-US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dirty="0" err="1">
                <a:latin typeface="ArhialkhanMJ" pitchFamily="2" charset="0"/>
                <a:cs typeface="ArhialkhanMJ" pitchFamily="2" charset="0"/>
              </a:rPr>
              <a:t>g‡a</a:t>
            </a:r>
            <a:r>
              <a:rPr lang="en-US" dirty="0">
                <a:latin typeface="ArhialkhanMJ" pitchFamily="2" charset="0"/>
                <a:cs typeface="ArhialkhanMJ" pitchFamily="2" charset="0"/>
              </a:rPr>
              <a:t>¨ †</a:t>
            </a:r>
            <a:r>
              <a:rPr lang="en-US" dirty="0" err="1">
                <a:latin typeface="ArhialkhanMJ" pitchFamily="2" charset="0"/>
                <a:cs typeface="ArhialkhanMJ" pitchFamily="2" charset="0"/>
              </a:rPr>
              <a:t>KvbwUi</a:t>
            </a:r>
            <a:r>
              <a:rPr lang="en-US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dirty="0" err="1">
                <a:latin typeface="ArhialkhanMJ" pitchFamily="2" charset="0"/>
                <a:cs typeface="ArhialkhanMJ" pitchFamily="2" charset="0"/>
              </a:rPr>
              <a:t>mwK</a:t>
            </a:r>
            <a:r>
              <a:rPr lang="en-US" dirty="0">
                <a:latin typeface="ArhialkhanMJ" pitchFamily="2" charset="0"/>
                <a:cs typeface="ArhialkhanMJ" pitchFamily="2" charset="0"/>
              </a:rPr>
              <a:t>&amp;ª</a:t>
            </a:r>
            <a:r>
              <a:rPr lang="en-US" dirty="0" err="1">
                <a:latin typeface="ArhialkhanMJ" pitchFamily="2" charset="0"/>
                <a:cs typeface="ArhialkhanMJ" pitchFamily="2" charset="0"/>
              </a:rPr>
              <a:t>qZv</a:t>
            </a:r>
            <a:r>
              <a:rPr lang="en-US" dirty="0">
                <a:latin typeface="ArhialkhanMJ" pitchFamily="2" charset="0"/>
                <a:cs typeface="ArhialkhanMJ" pitchFamily="2" charset="0"/>
              </a:rPr>
              <a:t> †</a:t>
            </a:r>
            <a:r>
              <a:rPr lang="en-US" dirty="0" err="1">
                <a:latin typeface="ArhialkhanMJ" pitchFamily="2" charset="0"/>
                <a:cs typeface="ArhialkhanMJ" pitchFamily="2" charset="0"/>
              </a:rPr>
              <a:t>ewk</a:t>
            </a:r>
            <a:r>
              <a:rPr lang="en-US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dirty="0" err="1">
                <a:latin typeface="ArhialkhanMJ" pitchFamily="2" charset="0"/>
                <a:cs typeface="ArhialkhanMJ" pitchFamily="2" charset="0"/>
              </a:rPr>
              <a:t>Ges</a:t>
            </a:r>
            <a:r>
              <a:rPr lang="en-US" dirty="0">
                <a:latin typeface="ArhialkhanMJ" pitchFamily="2" charset="0"/>
                <a:cs typeface="ArhialkhanMJ" pitchFamily="2" charset="0"/>
              </a:rPr>
              <a:t> †Kb?</a:t>
            </a:r>
          </a:p>
          <a:p>
            <a:r>
              <a:rPr lang="en-US" dirty="0" err="1">
                <a:latin typeface="ArhialkhanMJ" pitchFamily="2" charset="0"/>
                <a:cs typeface="ArhialkhanMJ" pitchFamily="2" charset="0"/>
              </a:rPr>
              <a:t>wb</a:t>
            </a:r>
            <a:r>
              <a:rPr lang="en-US" dirty="0">
                <a:latin typeface="ArhialkhanMJ" pitchFamily="2" charset="0"/>
                <a:cs typeface="ArhialkhanMJ" pitchFamily="2" charset="0"/>
              </a:rPr>
              <a:t>®‹</a:t>
            </a:r>
            <a:r>
              <a:rPr lang="en-US" dirty="0" err="1">
                <a:latin typeface="ArhialkhanMJ" pitchFamily="2" charset="0"/>
                <a:cs typeface="ArhialkhanMJ" pitchFamily="2" charset="0"/>
              </a:rPr>
              <a:t>xq</a:t>
            </a:r>
            <a:r>
              <a:rPr lang="en-US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dirty="0" err="1">
                <a:latin typeface="ArhialkhanMJ" pitchFamily="2" charset="0"/>
                <a:cs typeface="ArhialkhanMJ" pitchFamily="2" charset="0"/>
              </a:rPr>
              <a:t>M¨vm</a:t>
            </a:r>
            <a:r>
              <a:rPr lang="en-US" dirty="0">
                <a:latin typeface="ArhialkhanMJ" pitchFamily="2" charset="0"/>
                <a:cs typeface="ArhialkhanMJ" pitchFamily="2" charset="0"/>
              </a:rPr>
              <a:t> mg~‡</a:t>
            </a:r>
            <a:r>
              <a:rPr lang="en-US" dirty="0" err="1">
                <a:latin typeface="ArhialkhanMJ" pitchFamily="2" charset="0"/>
                <a:cs typeface="ArhialkhanMJ" pitchFamily="2" charset="0"/>
              </a:rPr>
              <a:t>ni</a:t>
            </a:r>
            <a:r>
              <a:rPr lang="en-US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dirty="0" err="1">
                <a:latin typeface="ArhialkhanMJ" pitchFamily="2" charset="0"/>
                <a:cs typeface="ArhialkhanMJ" pitchFamily="2" charset="0"/>
              </a:rPr>
              <a:t>AvqbxKiY</a:t>
            </a:r>
            <a:r>
              <a:rPr lang="en-US" dirty="0">
                <a:latin typeface="ArhialkhanMJ" pitchFamily="2" charset="0"/>
                <a:cs typeface="ArhialkhanMJ" pitchFamily="2" charset="0"/>
              </a:rPr>
              <a:t> kw³i </a:t>
            </a:r>
            <a:r>
              <a:rPr lang="en-US" dirty="0" err="1">
                <a:latin typeface="ArhialkhanMJ" pitchFamily="2" charset="0"/>
                <a:cs typeface="ArhialkhanMJ" pitchFamily="2" charset="0"/>
              </a:rPr>
              <a:t>gvb</a:t>
            </a:r>
            <a:r>
              <a:rPr lang="en-US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dirty="0" err="1">
                <a:latin typeface="ArhialkhanMJ" pitchFamily="2" charset="0"/>
                <a:cs typeface="ArhialkhanMJ" pitchFamily="2" charset="0"/>
              </a:rPr>
              <a:t>me©vwaK</a:t>
            </a:r>
            <a:r>
              <a:rPr lang="en-US" dirty="0">
                <a:latin typeface="ArhialkhanMJ" pitchFamily="2" charset="0"/>
                <a:cs typeface="ArhialkhanMJ" pitchFamily="2" charset="0"/>
              </a:rPr>
              <a:t> †Kb?- </a:t>
            </a:r>
            <a:r>
              <a:rPr lang="en-US" dirty="0" err="1">
                <a:latin typeface="ArhialkhanMJ" pitchFamily="2" charset="0"/>
                <a:cs typeface="ArhialkhanMJ" pitchFamily="2" charset="0"/>
              </a:rPr>
              <a:t>e¨vL¨v</a:t>
            </a:r>
            <a:r>
              <a:rPr lang="en-US" dirty="0">
                <a:latin typeface="ArhialkhanMJ" pitchFamily="2" charset="0"/>
                <a:cs typeface="ArhialkhanMJ" pitchFamily="2" charset="0"/>
              </a:rPr>
              <a:t> Ki |</a:t>
            </a:r>
            <a:endParaRPr lang="en-US" dirty="0">
              <a:latin typeface="ArhialkhanMJ" pitchFamily="2" charset="0"/>
              <a:cs typeface="Arhialkhan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656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37" y="1604675"/>
            <a:ext cx="7730836" cy="3950998"/>
          </a:xfrm>
        </p:spPr>
        <p:txBody>
          <a:bodyPr>
            <a:noAutofit/>
          </a:bodyPr>
          <a:lstStyle/>
          <a:p>
            <a:r>
              <a:rPr lang="en-US" sz="9600" dirty="0" err="1">
                <a:latin typeface="ArhialkhanMJ" pitchFamily="2" charset="0"/>
                <a:cs typeface="ArhialkhanMJ" pitchFamily="2" charset="0"/>
              </a:rPr>
              <a:t>ab¨ev</a:t>
            </a:r>
            <a:r>
              <a:rPr lang="en-US" sz="9600" dirty="0">
                <a:latin typeface="ArhialkhanMJ" pitchFamily="2" charset="0"/>
                <a:cs typeface="ArhialkhanMJ" pitchFamily="2" charset="0"/>
              </a:rPr>
              <a:t>`</a:t>
            </a:r>
            <a:endParaRPr lang="en-US" sz="9600" dirty="0">
              <a:latin typeface="ArhialkhanMJ" pitchFamily="2" charset="0"/>
              <a:cs typeface="Arhialkhan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68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 txBox="1">
            <a:spLocks/>
          </p:cNvSpPr>
          <p:nvPr/>
        </p:nvSpPr>
        <p:spPr>
          <a:xfrm>
            <a:off x="685800" y="1676400"/>
            <a:ext cx="7772400" cy="1069975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8000" b="1" dirty="0" smtClean="0">
                <a:ln w="1905"/>
                <a:solidFill>
                  <a:srgbClr val="00B0F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আমার পরিচয়</a:t>
            </a:r>
            <a:endParaRPr lang="en-US" sz="8000" b="1" dirty="0">
              <a:ln w="1905"/>
              <a:solidFill>
                <a:srgbClr val="00B0F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6"/>
          <p:cNvSpPr txBox="1">
            <a:spLocks/>
          </p:cNvSpPr>
          <p:nvPr/>
        </p:nvSpPr>
        <p:spPr>
          <a:xfrm>
            <a:off x="685800" y="3429000"/>
            <a:ext cx="4876800" cy="2514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>
                <a:solidFill>
                  <a:srgbClr val="C00000"/>
                </a:solidFill>
                <a:latin typeface="ArhialkhanMJ" pitchFamily="2" charset="0"/>
                <a:cs typeface="ArhialkhanMJ" pitchFamily="2" charset="0"/>
              </a:rPr>
              <a:t>‡</a:t>
            </a:r>
            <a:r>
              <a:rPr lang="en-US" sz="3600" b="1" dirty="0" err="1" smtClean="0">
                <a:solidFill>
                  <a:srgbClr val="C00000"/>
                </a:solidFill>
                <a:latin typeface="ArhialkhanMJ" pitchFamily="2" charset="0"/>
                <a:cs typeface="ArhialkhanMJ" pitchFamily="2" charset="0"/>
              </a:rPr>
              <a:t>gv</a:t>
            </a:r>
            <a:r>
              <a:rPr lang="en-US" sz="3600" b="1" dirty="0" smtClean="0">
                <a:solidFill>
                  <a:srgbClr val="C00000"/>
                </a:solidFill>
                <a:latin typeface="ArhialkhanMJ" pitchFamily="2" charset="0"/>
                <a:cs typeface="ArhialkhanMJ" pitchFamily="2" charset="0"/>
              </a:rPr>
              <a:t>: </a:t>
            </a:r>
            <a:r>
              <a:rPr lang="en-US" sz="3600" b="1" dirty="0" err="1" smtClean="0">
                <a:solidFill>
                  <a:srgbClr val="C00000"/>
                </a:solidFill>
                <a:latin typeface="ArhialkhanMJ" pitchFamily="2" charset="0"/>
                <a:cs typeface="ArhialkhanMJ" pitchFamily="2" charset="0"/>
              </a:rPr>
              <a:t>gvmyg</a:t>
            </a:r>
            <a:r>
              <a:rPr lang="en-US" sz="3600" b="1" dirty="0" smtClean="0">
                <a:solidFill>
                  <a:srgbClr val="C00000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hialkhanMJ" pitchFamily="2" charset="0"/>
                <a:cs typeface="ArhialkhanMJ" pitchFamily="2" charset="0"/>
              </a:rPr>
              <a:t>XvKv</a:t>
            </a:r>
            <a:r>
              <a:rPr lang="en-US" sz="3600" b="1" dirty="0">
                <a:solidFill>
                  <a:srgbClr val="C00000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ArhialkhanMJ" pitchFamily="2" charset="0"/>
                <a:cs typeface="ArhialkhanMJ" pitchFamily="2" charset="0"/>
              </a:rPr>
              <a:t>web </a:t>
            </a:r>
            <a:r>
              <a:rPr lang="en-US" sz="3600" b="1" dirty="0" err="1" smtClean="0">
                <a:solidFill>
                  <a:srgbClr val="C00000"/>
                </a:solidFill>
                <a:latin typeface="ArhialkhanMJ" pitchFamily="2" charset="0"/>
                <a:cs typeface="ArhialkhanMJ" pitchFamily="2" charset="0"/>
              </a:rPr>
              <a:t>Inve</a:t>
            </a:r>
            <a:endParaRPr lang="bn-BD" sz="2800" b="1" dirty="0" smtClean="0">
              <a:solidFill>
                <a:srgbClr val="C00000"/>
              </a:solidFill>
              <a:latin typeface="ArhialkhanMJ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প্রভাষক, রসায়ন বিভাগ</a:t>
            </a:r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ArhialkhanMJ" pitchFamily="2" charset="0"/>
                <a:cs typeface="ArhialkhanMJ" pitchFamily="2" charset="0"/>
              </a:rPr>
              <a:t>†</a:t>
            </a:r>
            <a:r>
              <a:rPr lang="en-US" sz="3600" b="1" dirty="0" err="1">
                <a:solidFill>
                  <a:srgbClr val="C00000"/>
                </a:solidFill>
                <a:latin typeface="ArhialkhanMJ" pitchFamily="2" charset="0"/>
                <a:cs typeface="ArhialkhanMJ" pitchFamily="2" charset="0"/>
              </a:rPr>
              <a:t>iwm‡Wbwmqvj</a:t>
            </a:r>
            <a:r>
              <a:rPr lang="en-US" sz="3600" b="1" dirty="0">
                <a:solidFill>
                  <a:srgbClr val="C00000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hialkhanMJ" pitchFamily="2" charset="0"/>
                <a:cs typeface="ArhialkhanMJ" pitchFamily="2" charset="0"/>
              </a:rPr>
              <a:t>g‡Wj</a:t>
            </a:r>
            <a:r>
              <a:rPr lang="en-US" sz="3600" b="1" dirty="0">
                <a:solidFill>
                  <a:srgbClr val="C00000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hialkhanMJ" pitchFamily="2" charset="0"/>
                <a:cs typeface="ArhialkhanMJ" pitchFamily="2" charset="0"/>
              </a:rPr>
              <a:t>K‡jR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62600" y="3657600"/>
            <a:ext cx="32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MohanondaMJ " pitchFamily="2" charset="0"/>
                <a:cs typeface="NikoshBAN" pitchFamily="2" charset="0"/>
              </a:rPr>
              <a:t>b</a:t>
            </a:r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  <a:latin typeface="MohanondaMJ " pitchFamily="2" charset="0"/>
                <a:cs typeface="NikoshBAN" pitchFamily="2" charset="0"/>
              </a:rPr>
              <a:t>eg </a:t>
            </a:r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  <a:latin typeface="MohanondaMJ " pitchFamily="2" charset="0"/>
                <a:cs typeface="NikoshBAN" pitchFamily="2" charset="0"/>
              </a:rPr>
              <a:t>†</a:t>
            </a:r>
            <a:r>
              <a:rPr lang="en-US" sz="5400" dirty="0" err="1" smtClean="0">
                <a:solidFill>
                  <a:schemeClr val="accent2">
                    <a:lumMod val="75000"/>
                  </a:schemeClr>
                </a:solidFill>
                <a:latin typeface="MohanondaMJ " pitchFamily="2" charset="0"/>
                <a:cs typeface="NikoshBAN" pitchFamily="2" charset="0"/>
              </a:rPr>
              <a:t>kÖwY</a:t>
            </a:r>
            <a:r>
              <a:rPr lang="bn-BD" sz="5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5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রসায়ন</a:t>
            </a:r>
            <a:endParaRPr lang="en-US" sz="54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87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1470025"/>
          </a:xfrm>
        </p:spPr>
        <p:txBody>
          <a:bodyPr>
            <a:normAutofit/>
          </a:bodyPr>
          <a:lstStyle/>
          <a:p>
            <a:r>
              <a:rPr lang="en-US" sz="6600" dirty="0" err="1" smtClean="0">
                <a:latin typeface="ArhialkhanMJ" pitchFamily="2" charset="0"/>
                <a:cs typeface="ArhialkhanMJ" pitchFamily="2" charset="0"/>
              </a:rPr>
              <a:t>AvR‡Ki</a:t>
            </a:r>
            <a:r>
              <a:rPr lang="en-US" sz="6600" dirty="0" smtClean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6600" dirty="0" err="1" smtClean="0">
                <a:latin typeface="ArhialkhanMJ" pitchFamily="2" charset="0"/>
                <a:cs typeface="ArhialkhanMJ" pitchFamily="2" charset="0"/>
              </a:rPr>
              <a:t>cvV</a:t>
            </a:r>
            <a:endParaRPr lang="en-US" sz="6600" dirty="0">
              <a:latin typeface="ArhialkhanMJ" pitchFamily="2" charset="0"/>
              <a:cs typeface="ArhialkhanMJ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218" y="1246909"/>
            <a:ext cx="7107382" cy="2258291"/>
          </a:xfrm>
        </p:spPr>
        <p:txBody>
          <a:bodyPr>
            <a:normAutofit fontScale="85000" lnSpcReduction="20000"/>
          </a:bodyPr>
          <a:lstStyle/>
          <a:p>
            <a:endParaRPr lang="en-US" sz="5400" dirty="0" smtClean="0">
              <a:solidFill>
                <a:schemeClr val="tx1"/>
              </a:solidFill>
              <a:latin typeface="ArhialkhanMJ" pitchFamily="2" charset="0"/>
              <a:cs typeface="ArhialkhanMJ" pitchFamily="2" charset="0"/>
            </a:endParaRPr>
          </a:p>
          <a:p>
            <a:endParaRPr lang="en-US" sz="5400" dirty="0">
              <a:solidFill>
                <a:schemeClr val="tx1"/>
              </a:solidFill>
              <a:latin typeface="ArhialkhanMJ" pitchFamily="2" charset="0"/>
              <a:cs typeface="ArhialkhanMJ" pitchFamily="2" charset="0"/>
            </a:endParaRPr>
          </a:p>
          <a:p>
            <a:r>
              <a:rPr lang="en-US" sz="5400" dirty="0" smtClean="0">
                <a:solidFill>
                  <a:schemeClr val="tx1"/>
                </a:solidFill>
                <a:latin typeface="ArhialkhanMJ" pitchFamily="2" charset="0"/>
                <a:cs typeface="ArhialkhanMJ" pitchFamily="2" charset="0"/>
              </a:rPr>
              <a:t>‡</a:t>
            </a:r>
            <a:r>
              <a:rPr lang="en-US" sz="5400" dirty="0" err="1" smtClean="0">
                <a:solidFill>
                  <a:schemeClr val="tx1"/>
                </a:solidFill>
                <a:latin typeface="ArhialkhanMJ" pitchFamily="2" charset="0"/>
                <a:cs typeface="ArhialkhanMJ" pitchFamily="2" charset="0"/>
              </a:rPr>
              <a:t>gŠjmg</a:t>
            </a:r>
            <a:r>
              <a:rPr lang="en-US" sz="5400" dirty="0" smtClean="0">
                <a:solidFill>
                  <a:schemeClr val="tx1"/>
                </a:solidFill>
                <a:latin typeface="ArhialkhanMJ" pitchFamily="2" charset="0"/>
                <a:cs typeface="ArhialkhanMJ" pitchFamily="2" charset="0"/>
              </a:rPr>
              <a:t>~‡</a:t>
            </a:r>
            <a:r>
              <a:rPr lang="en-US" sz="5400" dirty="0" err="1" smtClean="0">
                <a:solidFill>
                  <a:schemeClr val="tx1"/>
                </a:solidFill>
                <a:latin typeface="ArhialkhanMJ" pitchFamily="2" charset="0"/>
                <a:cs typeface="ArhialkhanMJ" pitchFamily="2" charset="0"/>
              </a:rPr>
              <a:t>ni</a:t>
            </a:r>
            <a:r>
              <a:rPr lang="en-US" sz="5400" dirty="0" smtClean="0">
                <a:solidFill>
                  <a:schemeClr val="tx1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ArhialkhanMJ" pitchFamily="2" charset="0"/>
                <a:cs typeface="ArhialkhanMJ" pitchFamily="2" charset="0"/>
              </a:rPr>
              <a:t>ch©vqe„Ë</a:t>
            </a:r>
            <a:r>
              <a:rPr lang="en-US" sz="5400" dirty="0" smtClean="0">
                <a:solidFill>
                  <a:schemeClr val="tx1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ArhialkhanMJ" pitchFamily="2" charset="0"/>
                <a:cs typeface="ArhialkhanMJ" pitchFamily="2" charset="0"/>
              </a:rPr>
              <a:t>ag©mg~n</a:t>
            </a:r>
            <a:endParaRPr lang="en-US" sz="5400" dirty="0">
              <a:solidFill>
                <a:schemeClr val="tx1"/>
              </a:solidFill>
              <a:latin typeface="ArhialkhanMJ" pitchFamily="2" charset="0"/>
              <a:cs typeface="Arhialkhan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694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hialkhanMJ" pitchFamily="2" charset="0"/>
                <a:cs typeface="ArhialkhanMJ" pitchFamily="2" charset="0"/>
              </a:rPr>
              <a:t>GB </a:t>
            </a:r>
            <a:r>
              <a:rPr lang="en-US" dirty="0" err="1" smtClean="0">
                <a:latin typeface="ArhialkhanMJ" pitchFamily="2" charset="0"/>
                <a:cs typeface="ArhialkhanMJ" pitchFamily="2" charset="0"/>
              </a:rPr>
              <a:t>cvV</a:t>
            </a:r>
            <a:r>
              <a:rPr lang="en-US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dirty="0" smtClean="0">
                <a:latin typeface="ArhialkhanMJ" pitchFamily="2" charset="0"/>
                <a:cs typeface="ArhialkhanMJ" pitchFamily="2" charset="0"/>
              </a:rPr>
              <a:t>†</a:t>
            </a:r>
            <a:r>
              <a:rPr lang="en-US" dirty="0" err="1" smtClean="0">
                <a:latin typeface="ArhialkhanMJ" pitchFamily="2" charset="0"/>
                <a:cs typeface="ArhialkhanMJ" pitchFamily="2" charset="0"/>
              </a:rPr>
              <a:t>k‡l</a:t>
            </a:r>
            <a:r>
              <a:rPr lang="en-US" dirty="0" smtClean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dirty="0" err="1" smtClean="0">
                <a:latin typeface="ArhialkhanMJ" pitchFamily="2" charset="0"/>
                <a:cs typeface="ArhialkhanMJ" pitchFamily="2" charset="0"/>
              </a:rPr>
              <a:t>cixÿvÎxivÑ</a:t>
            </a:r>
            <a:endParaRPr lang="en-US" dirty="0">
              <a:latin typeface="ArhialkhanMJ" pitchFamily="2" charset="0"/>
              <a:cs typeface="ArhialkhanMJ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2790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latin typeface="ArhialkhanMJ" pitchFamily="2" charset="0"/>
                <a:cs typeface="ArhialkhanMJ" pitchFamily="2" charset="0"/>
              </a:rPr>
              <a:t>AvqwbKib</a:t>
            </a:r>
            <a:r>
              <a:rPr lang="en-US" dirty="0" smtClean="0">
                <a:latin typeface="ArhialkhanMJ" pitchFamily="2" charset="0"/>
                <a:cs typeface="ArhialkhanMJ" pitchFamily="2" charset="0"/>
              </a:rPr>
              <a:t> kw³ </a:t>
            </a:r>
            <a:r>
              <a:rPr lang="en-US" dirty="0" err="1" smtClean="0">
                <a:latin typeface="ArhialkhanMJ" pitchFamily="2" charset="0"/>
                <a:cs typeface="ArhialkhanMJ" pitchFamily="2" charset="0"/>
              </a:rPr>
              <a:t>Kx</a:t>
            </a:r>
            <a:r>
              <a:rPr lang="en-US" dirty="0" smtClean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dirty="0" err="1" smtClean="0">
                <a:latin typeface="ArhialkhanMJ" pitchFamily="2" charset="0"/>
                <a:cs typeface="ArhialkhanMJ" pitchFamily="2" charset="0"/>
              </a:rPr>
              <a:t>Rvb‡Z</a:t>
            </a:r>
            <a:r>
              <a:rPr lang="en-US" dirty="0" smtClean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dirty="0" err="1" smtClean="0">
                <a:latin typeface="ArhialkhanMJ" pitchFamily="2" charset="0"/>
                <a:cs typeface="ArhialkhanMJ" pitchFamily="2" charset="0"/>
              </a:rPr>
              <a:t>cvi‡e</a:t>
            </a:r>
            <a:r>
              <a:rPr lang="en-US" dirty="0" smtClean="0">
                <a:latin typeface="ArhialkhanMJ" pitchFamily="2" charset="0"/>
                <a:cs typeface="ArhialkhanMJ" pitchFamily="2" charset="0"/>
              </a:rPr>
              <a:t>|</a:t>
            </a:r>
          </a:p>
          <a:p>
            <a:pPr marL="0" indent="0">
              <a:buNone/>
            </a:pPr>
            <a:r>
              <a:rPr lang="en-US" dirty="0" err="1" smtClean="0">
                <a:latin typeface="ArhialkhanMJ" pitchFamily="2" charset="0"/>
                <a:cs typeface="ArhialkhanMJ" pitchFamily="2" charset="0"/>
              </a:rPr>
              <a:t>GKwU</a:t>
            </a:r>
            <a:r>
              <a:rPr lang="en-US" dirty="0" smtClean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dirty="0" err="1" smtClean="0">
                <a:latin typeface="ArhialkhanMJ" pitchFamily="2" charset="0"/>
                <a:cs typeface="ArhialkhanMJ" pitchFamily="2" charset="0"/>
              </a:rPr>
              <a:t>ch©v‡q</a:t>
            </a:r>
            <a:r>
              <a:rPr lang="en-US" dirty="0" smtClean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dirty="0" err="1" smtClean="0">
                <a:latin typeface="ArhialkhanMJ" pitchFamily="2" charset="0"/>
                <a:cs typeface="ArhialkhanMJ" pitchFamily="2" charset="0"/>
              </a:rPr>
              <a:t>AvqwbKib</a:t>
            </a:r>
            <a:r>
              <a:rPr lang="en-US" dirty="0" smtClean="0">
                <a:latin typeface="ArhialkhanMJ" pitchFamily="2" charset="0"/>
                <a:cs typeface="ArhialkhanMJ" pitchFamily="2" charset="0"/>
              </a:rPr>
              <a:t> kw³i </a:t>
            </a:r>
            <a:r>
              <a:rPr lang="en-US" dirty="0" err="1" smtClean="0">
                <a:latin typeface="ArhialkhanMJ" pitchFamily="2" charset="0"/>
                <a:cs typeface="ArhialkhanMJ" pitchFamily="2" charset="0"/>
              </a:rPr>
              <a:t>cwieZ©b</a:t>
            </a:r>
            <a:r>
              <a:rPr lang="en-US" dirty="0" smtClean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dirty="0" err="1" smtClean="0">
                <a:latin typeface="ArhialkhanMJ" pitchFamily="2" charset="0"/>
                <a:cs typeface="ArhialkhanMJ" pitchFamily="2" charset="0"/>
              </a:rPr>
              <a:t>Kxfv‡e</a:t>
            </a:r>
            <a:r>
              <a:rPr lang="en-US" dirty="0" smtClean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dirty="0" err="1" smtClean="0">
                <a:latin typeface="ArhialkhanMJ" pitchFamily="2" charset="0"/>
                <a:cs typeface="ArhialkhanMJ" pitchFamily="2" charset="0"/>
              </a:rPr>
              <a:t>nq</a:t>
            </a:r>
            <a:r>
              <a:rPr lang="en-US" dirty="0" smtClean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dirty="0" err="1" smtClean="0">
                <a:latin typeface="ArhialkhanMJ" pitchFamily="2" charset="0"/>
                <a:cs typeface="ArhialkhanMJ" pitchFamily="2" charset="0"/>
              </a:rPr>
              <a:t>Rvb‡Z</a:t>
            </a:r>
            <a:r>
              <a:rPr lang="en-US" dirty="0" smtClean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dirty="0" err="1" smtClean="0">
                <a:latin typeface="ArhialkhanMJ" pitchFamily="2" charset="0"/>
                <a:cs typeface="ArhialkhanMJ" pitchFamily="2" charset="0"/>
              </a:rPr>
              <a:t>cvi‡e</a:t>
            </a:r>
            <a:r>
              <a:rPr lang="en-US" dirty="0">
                <a:latin typeface="ArhialkhanMJ" pitchFamily="2" charset="0"/>
                <a:cs typeface="ArhialkhanMJ" pitchFamily="2" charset="0"/>
              </a:rPr>
              <a:t>|</a:t>
            </a:r>
            <a:endParaRPr lang="en-US" dirty="0" smtClean="0">
              <a:latin typeface="ArhialkhanMJ" pitchFamily="2" charset="0"/>
              <a:cs typeface="ArhialkhanMJ" pitchFamily="2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ArhialkhanMJ" pitchFamily="2" charset="0"/>
                <a:cs typeface="ArhialkhanMJ" pitchFamily="2" charset="0"/>
              </a:rPr>
              <a:t>GKwU</a:t>
            </a:r>
            <a:r>
              <a:rPr lang="en-US" dirty="0" smtClean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dirty="0" err="1" smtClean="0">
                <a:latin typeface="ArhialkhanMJ" pitchFamily="2" charset="0"/>
                <a:cs typeface="ArhialkhanMJ" pitchFamily="2" charset="0"/>
              </a:rPr>
              <a:t>MÖæ‡c</a:t>
            </a:r>
            <a:r>
              <a:rPr lang="en-US" dirty="0" smtClean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dirty="0" err="1" smtClean="0">
                <a:latin typeface="ArhialkhanMJ" pitchFamily="2" charset="0"/>
                <a:cs typeface="ArhialkhanMJ" pitchFamily="2" charset="0"/>
              </a:rPr>
              <a:t>AvqwbKib</a:t>
            </a:r>
            <a:r>
              <a:rPr lang="en-US" dirty="0" smtClean="0">
                <a:latin typeface="ArhialkhanMJ" pitchFamily="2" charset="0"/>
                <a:cs typeface="ArhialkhanMJ" pitchFamily="2" charset="0"/>
              </a:rPr>
              <a:t> kw³i </a:t>
            </a:r>
            <a:r>
              <a:rPr lang="en-US" dirty="0" err="1" smtClean="0">
                <a:latin typeface="ArhialkhanMJ" pitchFamily="2" charset="0"/>
                <a:cs typeface="ArhialkhanMJ" pitchFamily="2" charset="0"/>
              </a:rPr>
              <a:t>cwieZ©b</a:t>
            </a:r>
            <a:r>
              <a:rPr lang="en-US" dirty="0" smtClean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dirty="0" err="1" smtClean="0">
                <a:latin typeface="ArhialkhanMJ" pitchFamily="2" charset="0"/>
                <a:cs typeface="ArhialkhanMJ" pitchFamily="2" charset="0"/>
              </a:rPr>
              <a:t>Kxfv‡e</a:t>
            </a:r>
            <a:r>
              <a:rPr lang="en-US" dirty="0" smtClean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dirty="0" err="1" smtClean="0">
                <a:latin typeface="ArhialkhanMJ" pitchFamily="2" charset="0"/>
                <a:cs typeface="ArhialkhanMJ" pitchFamily="2" charset="0"/>
              </a:rPr>
              <a:t>nq</a:t>
            </a:r>
            <a:r>
              <a:rPr lang="en-US" dirty="0" smtClean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dirty="0" err="1" smtClean="0">
                <a:latin typeface="ArhialkhanMJ" pitchFamily="2" charset="0"/>
                <a:cs typeface="ArhialkhanMJ" pitchFamily="2" charset="0"/>
              </a:rPr>
              <a:t>Rvb‡Z</a:t>
            </a:r>
            <a:r>
              <a:rPr lang="en-US" dirty="0" smtClean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dirty="0" err="1" smtClean="0">
                <a:latin typeface="ArhialkhanMJ" pitchFamily="2" charset="0"/>
                <a:cs typeface="ArhialkhanMJ" pitchFamily="2" charset="0"/>
              </a:rPr>
              <a:t>cvi‡e</a:t>
            </a:r>
            <a:r>
              <a:rPr lang="en-US" dirty="0">
                <a:latin typeface="ArhialkhanMJ" pitchFamily="2" charset="0"/>
                <a:cs typeface="ArhialkhanMJ" pitchFamily="2" charset="0"/>
              </a:rPr>
              <a:t>|</a:t>
            </a:r>
            <a:endParaRPr lang="en-US" dirty="0" smtClean="0">
              <a:latin typeface="ArhialkhanMJ" pitchFamily="2" charset="0"/>
              <a:cs typeface="ArhialkhanMJ" pitchFamily="2" charset="0"/>
            </a:endParaRPr>
          </a:p>
          <a:p>
            <a:pPr marL="0" indent="0">
              <a:buNone/>
            </a:pPr>
            <a:r>
              <a:rPr lang="en-US" dirty="0" smtClean="0">
                <a:latin typeface="ArhialkhanMJ" pitchFamily="2" charset="0"/>
                <a:cs typeface="ArhialkhanMJ" pitchFamily="2" charset="0"/>
              </a:rPr>
              <a:t>‡</a:t>
            </a:r>
            <a:r>
              <a:rPr lang="en-US" dirty="0" err="1" smtClean="0">
                <a:latin typeface="ArhialkhanMJ" pitchFamily="2" charset="0"/>
                <a:cs typeface="ArhialkhanMJ" pitchFamily="2" charset="0"/>
              </a:rPr>
              <a:t>evib</a:t>
            </a:r>
            <a:r>
              <a:rPr lang="en-US" dirty="0" smtClean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dirty="0" err="1" smtClean="0">
                <a:latin typeface="ArhialkhanMJ" pitchFamily="2" charset="0"/>
                <a:cs typeface="ArhialkhanMJ" pitchFamily="2" charset="0"/>
              </a:rPr>
              <a:t>A‡cÿv</a:t>
            </a:r>
            <a:r>
              <a:rPr lang="en-US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dirty="0" smtClean="0">
                <a:latin typeface="ArhialkhanMJ" pitchFamily="2" charset="0"/>
                <a:cs typeface="ArhialkhanMJ" pitchFamily="2" charset="0"/>
              </a:rPr>
              <a:t>†</a:t>
            </a:r>
            <a:r>
              <a:rPr lang="en-US" dirty="0" err="1" smtClean="0">
                <a:latin typeface="ArhialkhanMJ" pitchFamily="2" charset="0"/>
                <a:cs typeface="ArhialkhanMJ" pitchFamily="2" charset="0"/>
              </a:rPr>
              <a:t>ewiwjqv‡gi</a:t>
            </a:r>
            <a:r>
              <a:rPr lang="en-US" dirty="0" smtClean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dirty="0" err="1" smtClean="0">
                <a:latin typeface="ArhialkhanMJ" pitchFamily="2" charset="0"/>
                <a:cs typeface="ArhialkhanMJ" pitchFamily="2" charset="0"/>
              </a:rPr>
              <a:t>AvqwbKib</a:t>
            </a:r>
            <a:r>
              <a:rPr lang="en-US" dirty="0" smtClean="0">
                <a:latin typeface="ArhialkhanMJ" pitchFamily="2" charset="0"/>
                <a:cs typeface="ArhialkhanMJ" pitchFamily="2" charset="0"/>
              </a:rPr>
              <a:t> kw³i </a:t>
            </a:r>
            <a:r>
              <a:rPr lang="en-US" dirty="0" err="1" smtClean="0">
                <a:latin typeface="ArhialkhanMJ" pitchFamily="2" charset="0"/>
                <a:cs typeface="ArhialkhanMJ" pitchFamily="2" charset="0"/>
              </a:rPr>
              <a:t>gvb</a:t>
            </a:r>
            <a:r>
              <a:rPr lang="en-US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dirty="0" smtClean="0">
                <a:latin typeface="ArhialkhanMJ" pitchFamily="2" charset="0"/>
                <a:cs typeface="ArhialkhanMJ" pitchFamily="2" charset="0"/>
              </a:rPr>
              <a:t>†</a:t>
            </a:r>
            <a:r>
              <a:rPr lang="en-US" dirty="0" err="1" smtClean="0">
                <a:latin typeface="ArhialkhanMJ" pitchFamily="2" charset="0"/>
                <a:cs typeface="ArhialkhanMJ" pitchFamily="2" charset="0"/>
              </a:rPr>
              <a:t>ewk</a:t>
            </a:r>
            <a:r>
              <a:rPr lang="en-US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dirty="0" smtClean="0">
                <a:latin typeface="ArhialkhanMJ" pitchFamily="2" charset="0"/>
                <a:cs typeface="ArhialkhanMJ" pitchFamily="2" charset="0"/>
              </a:rPr>
              <a:t>†Kb? </a:t>
            </a:r>
            <a:r>
              <a:rPr lang="en-US" dirty="0" err="1" smtClean="0">
                <a:latin typeface="ArhialkhanMJ" pitchFamily="2" charset="0"/>
                <a:cs typeface="ArhialkhanMJ" pitchFamily="2" charset="0"/>
              </a:rPr>
              <a:t>Rvb‡Z</a:t>
            </a:r>
            <a:r>
              <a:rPr lang="en-US" dirty="0" smtClean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dirty="0" err="1" smtClean="0">
                <a:latin typeface="ArhialkhanMJ" pitchFamily="2" charset="0"/>
                <a:cs typeface="ArhialkhanMJ" pitchFamily="2" charset="0"/>
              </a:rPr>
              <a:t>cvi‡e</a:t>
            </a:r>
            <a:r>
              <a:rPr lang="en-US" dirty="0" smtClean="0">
                <a:latin typeface="ArhialkhanMJ" pitchFamily="2" charset="0"/>
                <a:cs typeface="ArhialkhanMJ" pitchFamily="2" charset="0"/>
              </a:rPr>
              <a:t>|</a:t>
            </a:r>
            <a:endParaRPr lang="en-US" dirty="0">
              <a:latin typeface="ArhialkhanMJ" pitchFamily="2" charset="0"/>
              <a:cs typeface="Arhialkhan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8140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43100" y="3259280"/>
            <a:ext cx="381000" cy="3810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447800" y="2687780"/>
            <a:ext cx="1371600" cy="1524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046020" y="2362200"/>
            <a:ext cx="2133600" cy="2209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74965" y="1915391"/>
            <a:ext cx="3048000" cy="3124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960420" y="2667000"/>
            <a:ext cx="152400" cy="152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171700" y="4087089"/>
            <a:ext cx="152400" cy="152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828800" y="2286000"/>
            <a:ext cx="152400" cy="152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164775" y="2327564"/>
            <a:ext cx="152400" cy="152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69820" y="3325091"/>
            <a:ext cx="152400" cy="152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18310" y="3657600"/>
            <a:ext cx="152400" cy="152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027220" y="3048000"/>
            <a:ext cx="152400" cy="152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103420" y="3390900"/>
            <a:ext cx="152400" cy="152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337955" y="4419600"/>
            <a:ext cx="152400" cy="152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946565" y="4495800"/>
            <a:ext cx="152400" cy="152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819400" y="2057400"/>
            <a:ext cx="152400" cy="152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4191000" y="3259280"/>
            <a:ext cx="914400" cy="2840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990600" y="2285995"/>
            <a:ext cx="2286000" cy="2362200"/>
            <a:chOff x="5618020" y="2216720"/>
            <a:chExt cx="2286000" cy="2362200"/>
          </a:xfrm>
        </p:grpSpPr>
        <p:sp>
          <p:nvSpPr>
            <p:cNvPr id="18" name="Oval 17"/>
            <p:cNvSpPr/>
            <p:nvPr/>
          </p:nvSpPr>
          <p:spPr>
            <a:xfrm>
              <a:off x="6591300" y="3190000"/>
              <a:ext cx="381000" cy="3810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6096000" y="2618500"/>
              <a:ext cx="1371600" cy="1524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694220" y="2292920"/>
              <a:ext cx="2133600" cy="22098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608620" y="2597720"/>
              <a:ext cx="152400" cy="1524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819900" y="4017809"/>
              <a:ext cx="152400" cy="1524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477000" y="2216720"/>
              <a:ext cx="152400" cy="1524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6812975" y="2258284"/>
              <a:ext cx="152400" cy="1524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618020" y="3255811"/>
              <a:ext cx="152400" cy="1524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666510" y="3588320"/>
              <a:ext cx="152400" cy="1524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7675420" y="2978720"/>
              <a:ext cx="152400" cy="1524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7751620" y="3321620"/>
              <a:ext cx="152400" cy="1524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986155" y="4350320"/>
              <a:ext cx="152400" cy="1524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6594765" y="4426520"/>
              <a:ext cx="152400" cy="1524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Plus 32"/>
          <p:cNvSpPr/>
          <p:nvPr/>
        </p:nvSpPr>
        <p:spPr>
          <a:xfrm>
            <a:off x="8153400" y="3321620"/>
            <a:ext cx="228600" cy="22168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lus 31"/>
          <p:cNvSpPr/>
          <p:nvPr/>
        </p:nvSpPr>
        <p:spPr>
          <a:xfrm>
            <a:off x="7620000" y="2057400"/>
            <a:ext cx="304800" cy="381000"/>
          </a:xfrm>
          <a:prstGeom prst="mathPlus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671703" y="4833565"/>
            <a:ext cx="2862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ধনাত্মক আয়ন</a:t>
            </a:r>
            <a:endParaRPr lang="en-US" sz="2000" b="1" dirty="0">
              <a:solidFill>
                <a:srgbClr val="99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46810" y="5437257"/>
            <a:ext cx="4745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Na=1s</a:t>
            </a:r>
            <a:r>
              <a:rPr lang="en-US" sz="4000" baseline="30000" dirty="0" smtClean="0"/>
              <a:t>2</a:t>
            </a:r>
            <a:r>
              <a:rPr lang="en-US" sz="4000" dirty="0" smtClean="0"/>
              <a:t>2s</a:t>
            </a:r>
            <a:r>
              <a:rPr lang="en-US" sz="4000" baseline="30000" dirty="0" smtClean="0"/>
              <a:t>2</a:t>
            </a:r>
            <a:r>
              <a:rPr lang="en-US" sz="4000" dirty="0" smtClean="0"/>
              <a:t>2p</a:t>
            </a:r>
            <a:r>
              <a:rPr lang="en-US" sz="4000" baseline="30000" dirty="0" smtClean="0"/>
              <a:t>6</a:t>
            </a:r>
            <a:r>
              <a:rPr lang="en-US" sz="4000" dirty="0" smtClean="0"/>
              <a:t>3s</a:t>
            </a:r>
            <a:r>
              <a:rPr lang="en-US" sz="4000" baseline="30000" dirty="0" smtClean="0"/>
              <a:t>1</a:t>
            </a:r>
            <a:endParaRPr lang="en-US" sz="4000" dirty="0"/>
          </a:p>
        </p:txBody>
      </p:sp>
      <p:sp>
        <p:nvSpPr>
          <p:cNvPr id="65" name="TextBox 64"/>
          <p:cNvSpPr txBox="1"/>
          <p:nvPr/>
        </p:nvSpPr>
        <p:spPr>
          <a:xfrm>
            <a:off x="4942610" y="5437257"/>
            <a:ext cx="3591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Na</a:t>
            </a:r>
            <a:r>
              <a:rPr lang="en-US" sz="4000" baseline="30000" dirty="0" smtClean="0"/>
              <a:t>+</a:t>
            </a:r>
            <a:r>
              <a:rPr lang="en-US" sz="4000" dirty="0" smtClean="0"/>
              <a:t> =1s</a:t>
            </a:r>
            <a:r>
              <a:rPr lang="en-US" sz="4000" baseline="30000" dirty="0" smtClean="0"/>
              <a:t>2</a:t>
            </a:r>
            <a:r>
              <a:rPr lang="en-US" sz="4000" dirty="0" smtClean="0"/>
              <a:t>2s</a:t>
            </a:r>
            <a:r>
              <a:rPr lang="en-US" sz="4000" baseline="30000" dirty="0" smtClean="0"/>
              <a:t>2</a:t>
            </a:r>
            <a:r>
              <a:rPr lang="en-US" sz="4000" dirty="0" smtClean="0"/>
              <a:t>2p</a:t>
            </a:r>
            <a:r>
              <a:rPr lang="en-US" sz="4000" baseline="30000" dirty="0" smtClean="0"/>
              <a:t>6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616725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185E-6 C 0.01076 -0.00949 0.02691 -0.00903 0.03941 -0.01204 C 0.0474 -0.01945 0.05156 -0.01852 0.06215 -0.02014 C 0.08281 -0.02732 0.10382 -0.03264 0.12431 -0.04028 C 0.13507 -0.04421 0.13368 -0.0463 0.14705 -0.04838 C 0.16424 -0.05417 0.17813 -0.05347 0.19705 -0.05463 C 0.20903 -0.05764 0.21945 -0.06111 0.23177 -0.0625 C 0.24219 -0.06713 0.25313 -0.06736 0.26372 -0.0706 C 0.31528 -0.06968 0.36424 -0.06829 0.4151 -0.06458 C 0.42639 -0.06204 0.43785 -0.06065 0.44844 -0.05463 C 0.46094 -0.04745 0.47257 -0.03727 0.4849 -0.03032 C 0.48993 -0.02732 0.49618 -0.02639 0.50156 -0.02431 C 0.51233 -0.02014 0.52257 -0.01574 0.53333 -0.01204 C 0.5349 -0.01065 0.53611 -0.00903 0.53785 -0.0081 C 0.53976 -0.00695 0.54201 -0.00718 0.54392 -0.00602 C 0.54722 -0.00394 0.55313 0.00208 0.55313 0.00208 C 0.56024 0.0162 0.55625 0.01134 0.56372 0.01829 C 0.56649 0.03032 0.57691 0.03935 0.58333 0.04861 C 0.58385 0.05069 0.58385 0.05301 0.5849 0.05463 C 0.58698 0.05833 0.59254 0.06458 0.59254 0.06458 C 0.59514 0.07593 0.60469 0.08611 0.61215 0.09305 C 0.61667 0.10509 0.62274 0.11852 0.62587 0.13125 C 0.6283 0.1412 0.62899 0.14977 0.6349 0.15764 C 0.63576 0.16227 0.63785 0.16667 0.63785 0.17176 C 0.63785 0.17847 0.63646 0.1919 0.63646 0.1919 L 0.64097 0.18194 " pathEditMode="relative" ptsTypes="ffffffffffffffffffffffff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475 -0.0055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50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3" grpId="0" animBg="1"/>
      <p:bldP spid="32" grpId="0" animBg="1"/>
      <p:bldP spid="34" grpId="0"/>
      <p:bldP spid="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45" y="845128"/>
            <a:ext cx="9005455" cy="3754582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Na(g)            Na</a:t>
            </a:r>
            <a:r>
              <a:rPr lang="en-US" baseline="30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+</a:t>
            </a:r>
            <a:r>
              <a:rPr lang="en-US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(g) + </a:t>
            </a:r>
            <a:r>
              <a:rPr lang="en-US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e</a:t>
            </a:r>
            <a:r>
              <a:rPr lang="en-US" baseline="300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-</a:t>
            </a:r>
            <a:r>
              <a:rPr lang="en-US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          H = +496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Kjmol</a:t>
            </a:r>
            <a:r>
              <a:rPr lang="en-US" baseline="30000" dirty="0" smtClean="0">
                <a:solidFill>
                  <a:schemeClr val="tx1"/>
                </a:solidFill>
              </a:rPr>
              <a:t>-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1 </a:t>
            </a:r>
            <a:r>
              <a:rPr lang="en-US" sz="1800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mol</a:t>
            </a:r>
            <a:r>
              <a:rPr lang="en-US" sz="18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                             1 </a:t>
            </a:r>
            <a:r>
              <a:rPr lang="en-US" sz="1800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mol</a:t>
            </a:r>
            <a:r>
              <a:rPr lang="en-US" sz="18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               1 </a:t>
            </a:r>
            <a:r>
              <a:rPr lang="en-US" sz="1800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mol</a:t>
            </a:r>
            <a:endParaRPr lang="en-US" sz="18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  <a:p>
            <a:pPr algn="l"/>
            <a:endParaRPr lang="en-US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  <a:p>
            <a:pPr algn="l"/>
            <a:endParaRPr lang="en-US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  <a:p>
            <a:pPr algn="l"/>
            <a:endParaRPr lang="en-US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Mg(g)            Mg</a:t>
            </a:r>
            <a:r>
              <a:rPr lang="en-US" baseline="30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+</a:t>
            </a:r>
            <a:r>
              <a:rPr lang="en-US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(g)</a:t>
            </a:r>
            <a:r>
              <a:rPr lang="en-US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+ e</a:t>
            </a:r>
            <a:r>
              <a:rPr lang="en-US" baseline="300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-</a:t>
            </a:r>
            <a:r>
              <a:rPr lang="en-US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          H </a:t>
            </a:r>
            <a:r>
              <a:rPr lang="en-US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= </a:t>
            </a:r>
            <a:r>
              <a:rPr lang="en-US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+738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Kjmol</a:t>
            </a:r>
            <a:r>
              <a:rPr lang="en-US" baseline="30000" dirty="0">
                <a:solidFill>
                  <a:schemeClr val="tx1"/>
                </a:solidFill>
              </a:rPr>
              <a:t>-</a:t>
            </a:r>
            <a:r>
              <a:rPr lang="en-US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1 </a:t>
            </a:r>
            <a:r>
              <a:rPr lang="en-US" sz="1800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mol</a:t>
            </a:r>
            <a:r>
              <a:rPr lang="en-US" sz="18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      </a:t>
            </a:r>
            <a:r>
              <a:rPr lang="en-US" sz="18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                    1 </a:t>
            </a:r>
            <a:r>
              <a:rPr lang="en-US" sz="1800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mol</a:t>
            </a:r>
            <a:r>
              <a:rPr lang="en-US" sz="18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        </a:t>
            </a:r>
            <a:r>
              <a:rPr lang="en-US" sz="18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          1 </a:t>
            </a:r>
            <a:r>
              <a:rPr lang="en-US" sz="1800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mol</a:t>
            </a:r>
            <a:endParaRPr lang="en-US" sz="1800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  <a:p>
            <a:pPr algn="l"/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572490" y="1177637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Isosceles Triangle 16"/>
          <p:cNvSpPr/>
          <p:nvPr/>
        </p:nvSpPr>
        <p:spPr>
          <a:xfrm>
            <a:off x="5721927" y="1066800"/>
            <a:ext cx="249382" cy="23552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572490" y="3906982"/>
            <a:ext cx="1066800" cy="277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Isosceles Triangle 19"/>
          <p:cNvSpPr/>
          <p:nvPr/>
        </p:nvSpPr>
        <p:spPr>
          <a:xfrm>
            <a:off x="5749636" y="3726873"/>
            <a:ext cx="249382" cy="23552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191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1782" y="498763"/>
            <a:ext cx="8215745" cy="4752109"/>
          </a:xfrm>
        </p:spPr>
        <p:txBody>
          <a:bodyPr>
            <a:noAutofit/>
          </a:bodyPr>
          <a:lstStyle/>
          <a:p>
            <a:pPr algn="l"/>
            <a:r>
              <a:rPr lang="en-US" sz="2800" dirty="0" err="1">
                <a:latin typeface="BurigangaMJ" pitchFamily="2" charset="0"/>
              </a:rPr>
              <a:t>M¨vmxq</a:t>
            </a:r>
            <a:r>
              <a:rPr lang="en-US" sz="2800" dirty="0">
                <a:latin typeface="BurigangaMJ" pitchFamily="2" charset="0"/>
              </a:rPr>
              <a:t> </a:t>
            </a:r>
            <a:r>
              <a:rPr lang="en-US" sz="2800" dirty="0" err="1">
                <a:latin typeface="BurigangaMJ" pitchFamily="2" charset="0"/>
              </a:rPr>
              <a:t>wew”Qbœ</a:t>
            </a:r>
            <a:r>
              <a:rPr lang="en-US" sz="2800" dirty="0">
                <a:latin typeface="BurigangaMJ" pitchFamily="2" charset="0"/>
              </a:rPr>
              <a:t> </a:t>
            </a:r>
            <a:r>
              <a:rPr lang="en-US" sz="2800" dirty="0" smtClean="0">
                <a:latin typeface="BurigangaMJ" pitchFamily="2" charset="0"/>
              </a:rPr>
              <a:t>GK </a:t>
            </a:r>
            <a:r>
              <a:rPr lang="en-US" sz="2800" dirty="0">
                <a:latin typeface="BurigangaMJ" pitchFamily="2" charset="0"/>
              </a:rPr>
              <a:t>†</a:t>
            </a:r>
            <a:r>
              <a:rPr lang="en-US" sz="2800" dirty="0" err="1">
                <a:latin typeface="BurigangaMJ" pitchFamily="2" charset="0"/>
              </a:rPr>
              <a:t>gvj</a:t>
            </a:r>
            <a:r>
              <a:rPr lang="en-US" sz="2800" dirty="0">
                <a:latin typeface="BurigangaMJ" pitchFamily="2" charset="0"/>
              </a:rPr>
              <a:t> </a:t>
            </a:r>
            <a:r>
              <a:rPr lang="en-US" sz="2800" dirty="0" err="1">
                <a:latin typeface="BurigangaMJ" pitchFamily="2" charset="0"/>
              </a:rPr>
              <a:t>cigvbyi</a:t>
            </a:r>
            <a:r>
              <a:rPr lang="en-US" sz="2800" dirty="0">
                <a:latin typeface="BurigangaMJ" pitchFamily="2" charset="0"/>
              </a:rPr>
              <a:t> </a:t>
            </a:r>
            <a:r>
              <a:rPr lang="en-US" sz="2800" dirty="0" err="1">
                <a:latin typeface="BurigangaMJ" pitchFamily="2" charset="0"/>
              </a:rPr>
              <a:t>cÖ‡Z¨KwUi</a:t>
            </a:r>
            <a:r>
              <a:rPr lang="en-US" sz="2800" dirty="0">
                <a:latin typeface="BurigangaMJ" pitchFamily="2" charset="0"/>
              </a:rPr>
              <a:t> </a:t>
            </a:r>
            <a:r>
              <a:rPr lang="en-US" sz="2800" dirty="0" err="1" smtClean="0">
                <a:latin typeface="BurigangaMJ" pitchFamily="2" charset="0"/>
              </a:rPr>
              <a:t>ewn</a:t>
            </a:r>
            <a:r>
              <a:rPr lang="en-US" sz="2800" dirty="0">
                <a:latin typeface="BurigangaMJ" pitchFamily="2" charset="0"/>
              </a:rPr>
              <a:t>:</a:t>
            </a:r>
            <a:r>
              <a:rPr lang="en-US" sz="2800" dirty="0" smtClean="0">
                <a:latin typeface="BurigangaMJ" pitchFamily="2" charset="0"/>
              </a:rPr>
              <a:t>¯’ </a:t>
            </a:r>
            <a:r>
              <a:rPr lang="en-US" sz="2800" dirty="0">
                <a:latin typeface="BurigangaMJ" pitchFamily="2" charset="0"/>
              </a:rPr>
              <a:t>¯</a:t>
            </a:r>
            <a:r>
              <a:rPr lang="en-US" sz="2800" dirty="0" err="1">
                <a:latin typeface="BurigangaMJ" pitchFamily="2" charset="0"/>
              </a:rPr>
              <a:t>Íi</a:t>
            </a:r>
            <a:r>
              <a:rPr lang="en-US" sz="2800" dirty="0">
                <a:latin typeface="BurigangaMJ" pitchFamily="2" charset="0"/>
              </a:rPr>
              <a:t> †_‡K </a:t>
            </a:r>
            <a:r>
              <a:rPr lang="en-US" sz="2800" dirty="0" err="1">
                <a:latin typeface="BurigangaMJ" pitchFamily="2" charset="0"/>
              </a:rPr>
              <a:t>GKwU</a:t>
            </a:r>
            <a:r>
              <a:rPr lang="en-US" sz="2800" dirty="0">
                <a:latin typeface="BurigangaMJ" pitchFamily="2" charset="0"/>
              </a:rPr>
              <a:t> </a:t>
            </a:r>
            <a:r>
              <a:rPr lang="en-US" sz="2800" dirty="0" err="1">
                <a:latin typeface="BurigangaMJ" pitchFamily="2" charset="0"/>
              </a:rPr>
              <a:t>K‡i</a:t>
            </a:r>
            <a:r>
              <a:rPr lang="en-US" sz="2800" dirty="0">
                <a:latin typeface="BurigangaMJ" pitchFamily="2" charset="0"/>
              </a:rPr>
              <a:t> †</a:t>
            </a:r>
            <a:r>
              <a:rPr lang="en-US" sz="2800" dirty="0" err="1">
                <a:latin typeface="BurigangaMJ" pitchFamily="2" charset="0"/>
              </a:rPr>
              <a:t>gvU</a:t>
            </a:r>
            <a:r>
              <a:rPr lang="en-US" sz="2800" dirty="0">
                <a:latin typeface="BurigangaMJ" pitchFamily="2" charset="0"/>
              </a:rPr>
              <a:t> GK †</a:t>
            </a:r>
            <a:r>
              <a:rPr lang="en-US" sz="2800" dirty="0" err="1">
                <a:latin typeface="BurigangaMJ" pitchFamily="2" charset="0"/>
              </a:rPr>
              <a:t>gvj</a:t>
            </a:r>
            <a:r>
              <a:rPr lang="en-US" sz="2800" dirty="0">
                <a:latin typeface="BurigangaMJ" pitchFamily="2" charset="0"/>
              </a:rPr>
              <a:t> </a:t>
            </a:r>
            <a:r>
              <a:rPr lang="en-US" sz="2800" dirty="0" err="1">
                <a:latin typeface="BurigangaMJ" pitchFamily="2" charset="0"/>
              </a:rPr>
              <a:t>B‡jKUªb</a:t>
            </a:r>
            <a:r>
              <a:rPr lang="en-US" sz="2800" dirty="0">
                <a:latin typeface="BurigangaMJ" pitchFamily="2" charset="0"/>
              </a:rPr>
              <a:t> &amp;&amp;&amp;&amp;&amp;&amp;</a:t>
            </a:r>
            <a:r>
              <a:rPr lang="en-US" sz="2800" dirty="0" err="1">
                <a:latin typeface="BurigangaMJ" pitchFamily="2" charset="0"/>
              </a:rPr>
              <a:t>Acmvib</a:t>
            </a:r>
            <a:r>
              <a:rPr lang="en-US" sz="2800" dirty="0">
                <a:latin typeface="BurigangaMJ" pitchFamily="2" charset="0"/>
              </a:rPr>
              <a:t> </a:t>
            </a:r>
            <a:r>
              <a:rPr lang="en-US" sz="2800" dirty="0" err="1">
                <a:latin typeface="BurigangaMJ" pitchFamily="2" charset="0"/>
              </a:rPr>
              <a:t>K‡i</a:t>
            </a:r>
            <a:r>
              <a:rPr lang="en-US" sz="2800" dirty="0">
                <a:latin typeface="BurigangaMJ" pitchFamily="2" charset="0"/>
              </a:rPr>
              <a:t> GK †</a:t>
            </a:r>
            <a:r>
              <a:rPr lang="en-US" sz="2800" dirty="0" err="1">
                <a:latin typeface="BurigangaMJ" pitchFamily="2" charset="0"/>
              </a:rPr>
              <a:t>gvj</a:t>
            </a:r>
            <a:r>
              <a:rPr lang="en-US" sz="2800" dirty="0">
                <a:latin typeface="BurigangaMJ" pitchFamily="2" charset="0"/>
              </a:rPr>
              <a:t> GKK </a:t>
            </a:r>
            <a:r>
              <a:rPr lang="en-US" sz="2800" dirty="0" err="1">
                <a:latin typeface="BurigangaMJ" pitchFamily="2" charset="0"/>
              </a:rPr>
              <a:t>aYvZ¥K</a:t>
            </a:r>
            <a:r>
              <a:rPr lang="en-US" sz="2800" dirty="0">
                <a:latin typeface="BurigangaMJ" pitchFamily="2" charset="0"/>
              </a:rPr>
              <a:t> </a:t>
            </a:r>
            <a:r>
              <a:rPr lang="en-US" sz="2800" dirty="0" err="1">
                <a:latin typeface="BurigangaMJ" pitchFamily="2" charset="0"/>
              </a:rPr>
              <a:t>Avq‡b</a:t>
            </a:r>
            <a:r>
              <a:rPr lang="en-US" sz="2800" dirty="0">
                <a:latin typeface="BurigangaMJ" pitchFamily="2" charset="0"/>
              </a:rPr>
              <a:t> </a:t>
            </a:r>
            <a:r>
              <a:rPr lang="en-US" sz="2800" dirty="0" err="1">
                <a:latin typeface="BurigangaMJ" pitchFamily="2" charset="0"/>
              </a:rPr>
              <a:t>cwiYZ</a:t>
            </a:r>
            <a:r>
              <a:rPr lang="en-US" sz="2800" dirty="0">
                <a:latin typeface="BurigangaMJ" pitchFamily="2" charset="0"/>
              </a:rPr>
              <a:t> </a:t>
            </a:r>
            <a:r>
              <a:rPr lang="en-US" sz="2800" dirty="0" err="1">
                <a:latin typeface="BurigangaMJ" pitchFamily="2" charset="0"/>
              </a:rPr>
              <a:t>Ki‡Z</a:t>
            </a:r>
            <a:r>
              <a:rPr lang="en-US" sz="2800" dirty="0">
                <a:latin typeface="BurigangaMJ" pitchFamily="2" charset="0"/>
              </a:rPr>
              <a:t> †h </a:t>
            </a:r>
            <a:r>
              <a:rPr lang="en-US" sz="2800" dirty="0" err="1">
                <a:latin typeface="BurigangaMJ" pitchFamily="2" charset="0"/>
              </a:rPr>
              <a:t>cwigvY</a:t>
            </a:r>
            <a:r>
              <a:rPr lang="en-US" sz="2800" dirty="0">
                <a:latin typeface="BurigangaMJ" pitchFamily="2" charset="0"/>
              </a:rPr>
              <a:t> kw³i cª‡</a:t>
            </a:r>
            <a:r>
              <a:rPr lang="en-US" sz="2800" dirty="0" err="1">
                <a:latin typeface="BurigangaMJ" pitchFamily="2" charset="0"/>
              </a:rPr>
              <a:t>qvRb</a:t>
            </a:r>
            <a:r>
              <a:rPr lang="en-US" sz="2800" dirty="0">
                <a:latin typeface="BurigangaMJ" pitchFamily="2" charset="0"/>
              </a:rPr>
              <a:t>  </a:t>
            </a:r>
            <a:r>
              <a:rPr lang="en-US" sz="2800" dirty="0" err="1">
                <a:latin typeface="BurigangaMJ" pitchFamily="2" charset="0"/>
              </a:rPr>
              <a:t>nq</a:t>
            </a:r>
            <a:r>
              <a:rPr lang="en-US" sz="2800" dirty="0">
                <a:latin typeface="BurigangaMJ" pitchFamily="2" charset="0"/>
              </a:rPr>
              <a:t> </a:t>
            </a:r>
            <a:r>
              <a:rPr lang="en-US" sz="2800" dirty="0" err="1">
                <a:latin typeface="BurigangaMJ" pitchFamily="2" charset="0"/>
              </a:rPr>
              <a:t>Zv‡K</a:t>
            </a:r>
            <a:r>
              <a:rPr lang="en-US" sz="2800" dirty="0">
                <a:latin typeface="BurigangaMJ" pitchFamily="2" charset="0"/>
              </a:rPr>
              <a:t> H †</a:t>
            </a:r>
            <a:r>
              <a:rPr lang="en-US" sz="2800" dirty="0" err="1">
                <a:latin typeface="BurigangaMJ" pitchFamily="2" charset="0"/>
              </a:rPr>
              <a:t>gŠ‡ji</a:t>
            </a:r>
            <a:r>
              <a:rPr lang="en-US" sz="2800" dirty="0">
                <a:latin typeface="BurigangaMJ" pitchFamily="2" charset="0"/>
              </a:rPr>
              <a:t> </a:t>
            </a:r>
            <a:r>
              <a:rPr lang="en-US" sz="2800" dirty="0" err="1">
                <a:latin typeface="BurigangaMJ" pitchFamily="2" charset="0"/>
              </a:rPr>
              <a:t>AvqbxKib</a:t>
            </a:r>
            <a:r>
              <a:rPr lang="en-US" sz="2800" dirty="0">
                <a:latin typeface="BurigangaMJ" pitchFamily="2" charset="0"/>
              </a:rPr>
              <a:t> gw³ </a:t>
            </a:r>
            <a:r>
              <a:rPr lang="en-US" sz="2800" dirty="0" err="1">
                <a:latin typeface="BurigangaMJ" pitchFamily="2" charset="0"/>
              </a:rPr>
              <a:t>e‡j</a:t>
            </a:r>
            <a:r>
              <a:rPr lang="en-US" sz="2800" dirty="0">
                <a:latin typeface="BurigangaMJ" pitchFamily="2" charset="0"/>
              </a:rPr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1586510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21673" y="1974272"/>
            <a:ext cx="8714509" cy="4481945"/>
            <a:chOff x="152400" y="2502187"/>
            <a:chExt cx="8839199" cy="405101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607558"/>
              <a:ext cx="8839199" cy="3945642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447800" y="2502187"/>
              <a:ext cx="4343400" cy="3977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2057400" y="685800"/>
            <a:ext cx="4648200" cy="9144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পর্যায় তালিকা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7543800" y="2090852"/>
            <a:ext cx="1219200" cy="141434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490880" y="1681885"/>
            <a:ext cx="2272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নিস্ক্রিয় মৌল</a:t>
            </a:r>
            <a:endParaRPr lang="en-US" sz="24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68036" y="2667000"/>
            <a:ext cx="2251364" cy="507712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54813" y="2209800"/>
            <a:ext cx="686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ধাতু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8200" y="2315171"/>
            <a:ext cx="9316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অধাতু</a:t>
            </a:r>
            <a:endParaRPr lang="en-US" sz="3200" b="1" dirty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5579865" y="2743200"/>
            <a:ext cx="2725935" cy="863025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37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4000" b="1">
                <a:solidFill>
                  <a:schemeClr val="tx1"/>
                </a:solidFill>
              </a:rPr>
              <a:t>Trend in Ionization Energy</a:t>
            </a:r>
          </a:p>
        </p:txBody>
      </p:sp>
      <p:pic>
        <p:nvPicPr>
          <p:cNvPr id="22531" name="Picture 3" descr="E:\BURNS folder\CH07\FG07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7620000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0449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263</Words>
  <Application>Microsoft Office PowerPoint</Application>
  <PresentationFormat>On-screen Show (4:3)</PresentationFormat>
  <Paragraphs>42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1_Office Theme</vt:lpstr>
      <vt:lpstr>PowerPoint Presentation</vt:lpstr>
      <vt:lpstr>PowerPoint Presentation</vt:lpstr>
      <vt:lpstr>AvR‡Ki cvV</vt:lpstr>
      <vt:lpstr>GB cvV †k‡l cixÿvÎxivÑ</vt:lpstr>
      <vt:lpstr>PowerPoint Presentation</vt:lpstr>
      <vt:lpstr>PowerPoint Presentation</vt:lpstr>
      <vt:lpstr>M¨vmxq wew”Qbœ GK †gvj cigvbyi cÖ‡Z¨KwUi ewn:¯’ ¯Íi †_‡K GKwU K‡i †gvU GK †gvj B‡jKUªb &amp;&amp;&amp;&amp;&amp;&amp;Acmvib K‡i GK †gvj GKK aYvZ¥K Avq‡b cwiYZ Ki‡Z †h cwigvY kw³i cª‡qvRb  nq Zv‡K H †gŠ‡ji AvqbxKib gw³ e‡j | </vt:lpstr>
      <vt:lpstr>PowerPoint Presentation</vt:lpstr>
      <vt:lpstr>Trend in Ionization Energy</vt:lpstr>
      <vt:lpstr>Periodic Trends in Ionization Energy</vt:lpstr>
      <vt:lpstr>Be I B  Gi g‡a¨ †KvbwUi AvqbxKib kw³i gvb †ewk Ges †Kb? </vt:lpstr>
      <vt:lpstr>g~j¨vqb  </vt:lpstr>
      <vt:lpstr>evwoi KvR</vt:lpstr>
      <vt:lpstr>ab¨ev`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AvR‡Ki cvV</dc:title>
  <dc:creator>Lenovo</dc:creator>
  <cp:lastModifiedBy>Lenovo</cp:lastModifiedBy>
  <cp:revision>16</cp:revision>
  <dcterms:created xsi:type="dcterms:W3CDTF">2013-05-23T04:20:51Z</dcterms:created>
  <dcterms:modified xsi:type="dcterms:W3CDTF">2013-05-26T16:58:21Z</dcterms:modified>
</cp:coreProperties>
</file>